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b0301124d74984" /><Relationship Type="http://schemas.openxmlformats.org/officeDocument/2006/relationships/extended-properties" Target="/docProps/app.xml" Id="Rf279d4abfac843c1" /><Relationship Type="http://schemas.openxmlformats.org/officeDocument/2006/relationships/officeDocument" Target="/ppt/presentation.xml" Id="R4a19a96a3afa43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393014021a4d5f"/>
  </p:sldMasterIdLst>
  <p:notesMasterIdLst>
    <p:notesMasterId xmlns:r="http://schemas.openxmlformats.org/officeDocument/2006/relationships" r:id="Ra7b050da2fd34d59"/>
  </p:notesMasterIdLst>
  <p:sldIdLst>
    <p:sldId xmlns:r="http://schemas.openxmlformats.org/officeDocument/2006/relationships" id="256" r:id="R77fc65e4637d4164"/>
    <p:sldId xmlns:r="http://schemas.openxmlformats.org/officeDocument/2006/relationships" id="257" r:id="Rf56a5fcc3ef94ca4"/>
    <p:sldId xmlns:r="http://schemas.openxmlformats.org/officeDocument/2006/relationships" id="258" r:id="R333b5980912a4165"/>
    <p:sldId xmlns:r="http://schemas.openxmlformats.org/officeDocument/2006/relationships" id="259" r:id="Rbb6a46d795b4420a"/>
    <p:sldId xmlns:r="http://schemas.openxmlformats.org/officeDocument/2006/relationships" id="260" r:id="R2ac009715d3243cf"/>
    <p:sldId xmlns:r="http://schemas.openxmlformats.org/officeDocument/2006/relationships" id="261" r:id="R82899e11a8ba4b30"/>
    <p:sldId xmlns:r="http://schemas.openxmlformats.org/officeDocument/2006/relationships" id="262" r:id="Rc0844e03394e480a"/>
    <p:sldId xmlns:r="http://schemas.openxmlformats.org/officeDocument/2006/relationships" id="263" r:id="Rbffb549d63f744fd"/>
    <p:sldId xmlns:r="http://schemas.openxmlformats.org/officeDocument/2006/relationships" id="264" r:id="R240855a4e35f4e3b"/>
    <p:sldId xmlns:r="http://schemas.openxmlformats.org/officeDocument/2006/relationships" id="265" r:id="R5da40c6354ac49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eef50ff2cc4bf9" /><Relationship Type="http://schemas.openxmlformats.org/officeDocument/2006/relationships/slideMaster" Target="/ppt/slideMasters/slideMaster1.xml" Id="R91393014021a4d5f" /><Relationship Type="http://schemas.openxmlformats.org/officeDocument/2006/relationships/notesMaster" Target="/ppt/notesMasters/notesMaster1.xml" Id="Ra7b050da2fd34d59" /><Relationship Type="http://schemas.openxmlformats.org/officeDocument/2006/relationships/presProps" Target="/ppt/presProps.xml" Id="R0161086e6ca948cd" /><Relationship Type="http://schemas.openxmlformats.org/officeDocument/2006/relationships/tableStyles" Target="/ppt/tableStyles.xml" Id="Rb4c2d0402c154671" /><Relationship Type="http://schemas.openxmlformats.org/officeDocument/2006/relationships/slide" Target="/ppt/slides/slide1.xml" Id="R77fc65e4637d4164" /><Relationship Type="http://schemas.openxmlformats.org/officeDocument/2006/relationships/slide" Target="/ppt/slides/slide2.xml" Id="Rf56a5fcc3ef94ca4" /><Relationship Type="http://schemas.openxmlformats.org/officeDocument/2006/relationships/slide" Target="/ppt/slides/slide3.xml" Id="R333b5980912a4165" /><Relationship Type="http://schemas.openxmlformats.org/officeDocument/2006/relationships/slide" Target="/ppt/slides/slide4.xml" Id="Rbb6a46d795b4420a" /><Relationship Type="http://schemas.openxmlformats.org/officeDocument/2006/relationships/slide" Target="/ppt/slides/slide5.xml" Id="R2ac009715d3243cf" /><Relationship Type="http://schemas.openxmlformats.org/officeDocument/2006/relationships/slide" Target="/ppt/slides/slide6.xml" Id="R82899e11a8ba4b30" /><Relationship Type="http://schemas.openxmlformats.org/officeDocument/2006/relationships/slide" Target="/ppt/slides/slide7.xml" Id="Rc0844e03394e480a" /><Relationship Type="http://schemas.openxmlformats.org/officeDocument/2006/relationships/slide" Target="/ppt/slides/slide8.xml" Id="Rbffb549d63f744fd" /><Relationship Type="http://schemas.openxmlformats.org/officeDocument/2006/relationships/slide" Target="/ppt/slides/slide9.xml" Id="R240855a4e35f4e3b" /><Relationship Type="http://schemas.openxmlformats.org/officeDocument/2006/relationships/slide" Target="/ppt/slides/slide10.xml" Id="R5da40c6354ac49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dce789164b44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ca2407fff04a58" /><Relationship Type="http://schemas.openxmlformats.org/officeDocument/2006/relationships/notesMaster" Target="/ppt/notesMasters/notesMaster1.xml" Id="R34277cfbeff048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fe5e278c15450e" /><Relationship Type="http://schemas.openxmlformats.org/officeDocument/2006/relationships/notesMaster" Target="/ppt/notesMasters/notesMaster1.xml" Id="R0f5d561a1f2042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5a653b11da4335" /><Relationship Type="http://schemas.openxmlformats.org/officeDocument/2006/relationships/notesMaster" Target="/ppt/notesMasters/notesMaster1.xml" Id="R8abf9e9e54d148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81d8a7b8634600" /><Relationship Type="http://schemas.openxmlformats.org/officeDocument/2006/relationships/notesMaster" Target="/ppt/notesMasters/notesMaster1.xml" Id="R9db58c42be9141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1a800ded534444" /><Relationship Type="http://schemas.openxmlformats.org/officeDocument/2006/relationships/notesMaster" Target="/ppt/notesMasters/notesMaster1.xml" Id="R42b0761fe54849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1517b39d664f00" /><Relationship Type="http://schemas.openxmlformats.org/officeDocument/2006/relationships/notesMaster" Target="/ppt/notesMasters/notesMaster1.xml" Id="R02da673b613541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40bf01de854472" /><Relationship Type="http://schemas.openxmlformats.org/officeDocument/2006/relationships/notesMaster" Target="/ppt/notesMasters/notesMaster1.xml" Id="R1084a3c6495446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6821da61bf464e" /><Relationship Type="http://schemas.openxmlformats.org/officeDocument/2006/relationships/notesMaster" Target="/ppt/notesMasters/notesMaster1.xml" Id="Rc7cf651cc23e43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c32b94a4a24377" /><Relationship Type="http://schemas.openxmlformats.org/officeDocument/2006/relationships/notesMaster" Target="/ppt/notesMasters/notesMaster1.xml" Id="R0c5a20d1f95b47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8681a6637e4181" /><Relationship Type="http://schemas.openxmlformats.org/officeDocument/2006/relationships/notesMaster" Target="/ppt/notesMasters/notesMaster1.xml" Id="R366d6cad6e9e47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Проблема → решение → данные → fine-tuning → evaluation → demo → бизнес-эффект. Локальный capstone; публикация ещё не выполнена.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Синтетические примеры; это постановка бизнес-проблемы, а не измерение реального потока компании.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Исходники: src/support_json/contracts.py, demo.py, output.schema.json. Движок эталонной разметки не подсказывает ответ модели во время inference.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data/pilot-v0.2/manifest.json; data/expanded-v0.4/manifest.json; docs/DATASET_EXPANSION.md. Данные собственные синтетические, не реальные обращения.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configs/soup-pilot-native.yaml; configs/soup-expanded-1024.yaml; configs/soup-diverse-512.yaml; reports/training-pilot-v3.json; reports/training-expanded-v4.json; reports/training-diverse-v5.json; reports/fla-preflight.json; reports/liger-preflight.json. https://github.com/MakazhanAlpamys/Soup ; https://huggingface.co/Qwen/Qwen3.5-4B.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reports/test-comparison-final.json и сырые прогнозы. 108 одинаковых синтетических обращений. Prompt/settings/dataset fingerprints совпадают. Адаптер выбран по validation до открытия test. Строгий результат включает все ошибки контракта.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reports/response-review-summary.json; docs/RESPONSE_REVIEW.md. AI-assisted аудит, не независимая человеческая проверка. Галлюцинации считаются только среди оценимых reply; неоценимые показаны отдельно.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Фрагмент результата настоящей локальной демки с выбранным адаптером. На экране сохранён ошибочный отказ при разрешённых условиях возврата: card и ровно 10 дней. Полный скриншот: reports/demo-screenshot.png. Проверки: reports/demo-checks.json и reports/demo-behavior-review.json. В 10 дополнительных ответах отмечены три неточных/неподтверждённых утверждения. Никакие операции не исполняются.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reports/business-results.json и docs/BUSINESS_EVALUATION.md. Показатели test не являются распределением реальных обращений. Сценарий экономии времени — допущение, а не замер оператора.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Артефакты: output/model/support-json-qwen3.5-4b-lora; README.md; docs/FIRST_RUN.md; datasets/manifests; reports/raw predictions; output/presentation. Никакой удалённой публикации не выполнялось. Лицензия публикации собственного адаптера и данных ожидает решения автора.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febd7dca614d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0b204c89a1464c" /><Relationship Type="http://schemas.openxmlformats.org/officeDocument/2006/relationships/slideLayout" Target="/ppt/slideLayouts/slideLayout1.xml" Id="R33fab404f36140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fab404f36140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f330124ea4f1f" /><Relationship Type="http://schemas.openxmlformats.org/officeDocument/2006/relationships/notesSlide" Target="/ppt/notesSlides/notesSlide1.xml" Id="R9766c4c2fca94a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b7f89a69a4794" /><Relationship Type="http://schemas.openxmlformats.org/officeDocument/2006/relationships/notesSlide" Target="/ppt/notesSlides/notesSlide2.xml" Id="R0fe55d00f68249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590a24cb54db5" /><Relationship Type="http://schemas.openxmlformats.org/officeDocument/2006/relationships/notesSlide" Target="/ppt/notesSlides/notesSlide3.xml" Id="Rb4ec3750c0024a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d722aeda24046" /><Relationship Type="http://schemas.openxmlformats.org/officeDocument/2006/relationships/notesSlide" Target="/ppt/notesSlides/notesSlide4.xml" Id="Reaeb1b64366c4d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3f1517ef14ad7" /><Relationship Type="http://schemas.openxmlformats.org/officeDocument/2006/relationships/notesSlide" Target="/ppt/notesSlides/notesSlide5.xml" Id="R3fcf514c979343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015c87a8342a0" /><Relationship Type="http://schemas.openxmlformats.org/officeDocument/2006/relationships/notesSlide" Target="/ppt/notesSlides/notesSlide6.xml" Id="Rfa932fc5ba764f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3ea10948f47db" /><Relationship Type="http://schemas.openxmlformats.org/officeDocument/2006/relationships/notesSlide" Target="/ppt/notesSlides/notesSlide7.xml" Id="Ra3897454d4e649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8cfed8f8b406b" /><Relationship Type="http://schemas.openxmlformats.org/officeDocument/2006/relationships/image" Target="/ppt/media/image.jpeg" Id="R7589a5204b5043ef" /><Relationship Type="http://schemas.openxmlformats.org/officeDocument/2006/relationships/notesSlide" Target="/ppt/notesSlides/notesSlide8.xml" Id="R75a0e7e93e4b4b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f371025bd4601" /><Relationship Type="http://schemas.openxmlformats.org/officeDocument/2006/relationships/notesSlide" Target="/ppt/notesSlides/notesSlide9.xml" Id="Rcee9edffae2c4a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1f31786764623" /><Relationship Type="http://schemas.openxmlformats.org/officeDocument/2006/relationships/notesSlide" Target="/ppt/notesSlides/notesSlide10.xml" Id="R391829d0efae43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2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AC441-F57D-4770-9E97-8CC762C9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Support-JSON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1A404-D32F-4B2E-8D85-E2DEBEBC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44DC5-308B-4955-B17B-0EB37E72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F6016-7D6A-4980-919C-4468AF01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66875"/>
            <a:ext cx="1066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Локальная модель</a:t>
            </a:r>
          </a:p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помощи оператору SaaS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312C1-BBA9-4531-8F75-8E9275C4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1066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DCE7F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DCE7F0"/>
                </a:solidFill>
                <a:latin typeface="Arial"/>
                <a:ea typeface="Arial"/>
                <a:cs typeface="Arial"/>
              </a:rPr>
              <a:t>Обращение + правила компании + факты</a:t>
            </a:r>
          </a:p>
          <a:p xmlns:a="http://schemas.openxmlformats.org/drawingml/2006/main">
            <a:pPr>
              <a:defRPr sz="2700" b="0">
                <a:solidFill>
                  <a:srgbClr val="DCE7F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DCE7F0"/>
                </a:solidFill>
                <a:latin typeface="Arial"/>
                <a:ea typeface="Arial"/>
                <a:cs typeface="Arial"/>
              </a:rPr>
              <a:t>→ решение в JSON и готовый черновик ответа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78E2E-6D06-49AA-B1EC-784F095A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B4CAD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4CADD"/>
                </a:solidFill>
                <a:latin typeface="Arial"/>
                <a:ea typeface="Arial"/>
                <a:cs typeface="Arial"/>
              </a:rPr>
              <a:t>Qwen3.5 · 4B · LoRA · русский язык</a:t>
            </a:r>
          </a:p>
        </p:txBody>
      </p:sp>
    </p:spTree>
    <p:extLst>
      <p:ext uri="{BB962C8B-B14F-4D97-AF65-F5344CB8AC3E}">
        <p14:creationId xmlns:p14="http://schemas.microsoft.com/office/powerpoint/2010/main" val="14303475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D8927-3F8D-401D-81FB-157AF80D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Помочь оператору принять решение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9877B-E1B1-458B-A227-6D73DDD8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96CF8F-CE0F-4522-8B43-46D9CCF4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7B93E-ABFF-4E11-8B06-ED1D46C7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Проблема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14D5A3-FD32-4EC4-993F-C4CE0742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90750"/>
            <a:ext cx="50482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Обращение похоже на привычное,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но решение зависит от регламента.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Нет нужного факта?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Система не подтвердила списание?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Правила противоречат друг другу?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1C63C-7A03-40B2-9D90-B992BC1D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240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Решение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2D4D62-60EC-4683-BBC6-72F3930C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90750"/>
            <a:ext cx="50482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Передавать правила в контексте.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Отделять слова клиента от данных системы.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Предлагать конкретное действие,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уточнение или эскалацию.</a:t>
            </a:r>
          </a:p>
          <a:p xmlns:a="http://schemas.openxmlformats.org/drawingml/2006/main">
            <a:pPr>
              <a:defRPr sz="2325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Ответ проверяет оператор.</a:t>
            </a:r>
          </a:p>
        </p:txBody>
      </p:sp>
    </p:spTree>
    <p:extLst>
      <p:ext uri="{BB962C8B-B14F-4D97-AF65-F5344CB8AC3E}">
        <p14:creationId xmlns:p14="http://schemas.microsoft.com/office/powerpoint/2010/main" val="5310073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A58C8-CA0A-408F-A8E0-136CFA9D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Контекст → модель → оператор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43BE2-0F6E-4EAA-8F1A-1E83B470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7BBBB-593F-4EC0-9D6D-81F4D760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64FC9-F05D-47EE-B6AC-91FFACE1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90675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1 · Вход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35A2E7-C4DA-4A11-9317-931FD9A8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52675"/>
            <a:ext cx="323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Сообщение клиента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Правила с идентификаторами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Факты и их источники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Доступные возможности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65016E-75C2-4F9A-994B-118E185D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1590675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2 · Генерация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86A28-AD67-4561-9A68-97E3F484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352675"/>
            <a:ext cx="323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Текстовая Qwen + LoRA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Greedy, без thinking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700 новых токенов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JSON без исправления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D1B36-55D4-4640-9CA2-7533E91A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590675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3 · Оператор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F70F1F-0724-4258-8EED-0D9E0670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52675"/>
            <a:ext cx="323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Категория и приоритет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Настроение и действие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Ответ и основание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Нужен ли человек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808D8-64C6-4529-BC89-5E153937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934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Схема и инварианты проверяют согласованность; правдивость текста оценивается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0082050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0D2BE0-ACB1-4CF0-8EF2-204504C8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Данные: от пилота к расширению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588E66-24A3-46B3-8316-54EAACBA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162539-5B0E-4DA6-939F-EB774B616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28650" y="1524000"/>
          <a:ext xmlns:a="http://schemas.openxmlformats.org/drawingml/2006/main" cx="109347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1809750"/>
                <a:gridCol w="4457700"/>
              </a:tblGrid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Набор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Строки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Роль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Исходный train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192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Первый LoRA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Validation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96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Выбор адаптера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Test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Финальная проверка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Расширенный train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10 000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Кандидаты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Новые эксперименты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1024 / 512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Разнообразие правил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681CE-FBF9-472F-A6E3-7614DE78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86400"/>
            <a:ext cx="10934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5 685 групп в расширении. Компании и семейства разделены.</a:t>
            </a:r>
          </a:p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Формулировки шаблонные; человеческое подтверждение разметки отсутствует.</a:t>
            </a:r>
          </a:p>
        </p:txBody>
      </p:sp>
    </p:spTree>
    <p:extLst>
      <p:ext uri="{BB962C8B-B14F-4D97-AF65-F5344CB8AC3E}">
        <p14:creationId xmlns:p14="http://schemas.microsoft.com/office/powerpoint/2010/main" val="6216215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A001A5-2960-4D12-A830-A0C72A1E2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Fine-tuning через Soup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9D77A-C1E0-4B49-A1DE-8E3CB115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DF3CF-E496-49A8-984C-1E5F1A81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28650" y="1524000"/>
          <a:ext xmlns:a="http://schemas.openxmlformats.org/drawingml/2006/main" cx="109347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7315200"/>
              </a:tblGrid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Параметр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Фактический запуск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База / GPU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Qwen3.5-4B / RTX 5070 Ti 16GB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LoRA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r=16, alpha=32, all-linear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Обучение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BF16, 2 epochs, lr=1e−4, seed=42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Batch / loss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2 × 4 accumulation; только assistant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Выбранный адаптер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512 примеров; 128 шагов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C0EAF5-B1E7-4437-99E1-1DC2494D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86400"/>
            <a:ext cx="10934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Train loss 2.643 → 0.031. Это не test quality.</a:t>
            </a:r>
          </a:p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На Windows потребовались FLA и Liger; полный loss mask проверен.</a:t>
            </a:r>
          </a:p>
        </p:txBody>
      </p:sp>
    </p:spTree>
    <p:extLst>
      <p:ext uri="{BB962C8B-B14F-4D97-AF65-F5344CB8AC3E}">
        <p14:creationId xmlns:p14="http://schemas.microsoft.com/office/powerpoint/2010/main" val="18946388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1B749-234B-4B45-AA7D-64ED8805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Финальный test: base и LoRA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A7A34-B57F-40DF-970F-A09458B5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86EA03-30D2-4853-860A-BCA5AADA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28650" y="1524000"/>
          <a:ext xmlns:a="http://schemas.openxmlformats.org/drawingml/2006/main" cx="109347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14950"/>
                <a:gridCol w="1809750"/>
                <a:gridCol w="2000250"/>
                <a:gridCol w="1809750"/>
              </a:tblGrid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Метрика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 + 4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LoRA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Категория, отдельно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76.9%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Приоритет, отдельно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72.2%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77.8%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99.1%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Действие, отдельно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27.8%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40.7%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89.8%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Схема + инварианты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54.6%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76.9%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95.4%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Действие, строгий результат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24.1%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40.7%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86.1%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30679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Critical recall, строго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E9043-CB9C-45E8-B7B6-68E216F1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0200"/>
            <a:ext cx="10934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Base/LoRA: один промпт; Base + 4: фиксированные образцы из train.</a:t>
            </a:r>
          </a:p>
          <a:p xmlns:a="http://schemas.openxmlformats.org/drawingml/2006/main">
            <a:pPr>
              <a:defRPr sz="172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Пилот validation: категория 97% → 88%, critical recall 2/3 → 0/3.</a:t>
            </a:r>
          </a:p>
          <a:p xmlns:a="http://schemas.openxmlformats.org/drawingml/2006/main">
            <a:pPr>
              <a:defRPr sz="172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Маленький синтетический test; сильные крупные модели не проверены.</a:t>
            </a:r>
          </a:p>
        </p:txBody>
      </p:sp>
    </p:spTree>
    <p:extLst>
      <p:ext uri="{BB962C8B-B14F-4D97-AF65-F5344CB8AC3E}">
        <p14:creationId xmlns:p14="http://schemas.microsoft.com/office/powerpoint/2010/main" val="12402977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1E2E4-C016-4D31-A53F-CC079942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Качество текста — отдельная проверка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0DDA8-DC70-4721-B905-4D855829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6CD8E-F59E-4C86-B825-945FEEE5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28650" y="1524000"/>
          <a:ext xmlns:a="http://schemas.openxmlformats.org/drawingml/2006/main" cx="109347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72200"/>
                <a:gridCol w="2381250"/>
                <a:gridCol w="2381250"/>
              </a:tblGrid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AI-assisted аудит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LoRA</a:t>
                      </a:r>
                    </a:p>
                  </a:txBody>
                  <a:tcPr marL="91440" marR="91440" marT="45720" marB="45720">
                    <a:solidFill>
                      <a:srgbClr val="245B8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Пар ситуаций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Quality, 1–5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2.78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4.31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Галлюцинации, оценимые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36.1%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13.9%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Оценимые ответы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36</a:t>
                      </a:r>
                    </a:p>
                  </a:txBody>
                  <a:tcPr marL="91440" marR="91440" marT="45720" marB="45720">
                    <a:solidFill>
                      <a:srgbClr val="EAF0F5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Неоценимые ответы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82B3B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48A6A-13D4-4257-96CE-7F8BCCAF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86400"/>
            <a:ext cx="10934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36 пар: одна ситуация каждой семьи и состояния, случайный тон.</a:t>
            </a:r>
          </a:p>
          <a:p xmlns:a="http://schemas.openxmlformats.org/drawingml/2006/main">
            <a:pPr>
              <a:defRPr sz="187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Настройки после test не менялись. Нужен независимый human review.</a:t>
            </a:r>
          </a:p>
        </p:txBody>
      </p:sp>
    </p:spTree>
    <p:extLst>
      <p:ext uri="{BB962C8B-B14F-4D97-AF65-F5344CB8AC3E}">
        <p14:creationId xmlns:p14="http://schemas.microsoft.com/office/powerpoint/2010/main" val="19123780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C4B78-B09A-438C-8AE4-6125505F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Демо: результат и ограничения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653F6-6D5A-4B61-85AD-7F9B859E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26FC4-1D06-425C-BA56-3E484E5C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3A737-ADA6-4C4D-9015-C277E194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19250"/>
            <a:ext cx="5000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Контекст можно менять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2D8DC-587B-4B4D-9920-85105D61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9825"/>
            <a:ext cx="500062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Правила, факты и история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Результат от настоящей LoRA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12 сквозных проверок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Ожидаемые поля + контракт: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8 из 10 модельных ответов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На экране: ошибочный отказ.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Ответ проверяет оператор.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9a5204b5043ef"/>
          <a:stretch xmlns:a="http://schemas.openxmlformats.org/drawingml/2006/main"/>
        </p:blipFill>
        <p:spPr>
          <a:xfrm xmlns:a="http://schemas.openxmlformats.org/drawingml/2006/main">
            <a:off x="6805376" y="1476375"/>
            <a:ext cx="4105749" cy="4476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90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8EAEEF-78B3-4DB4-8209-E9D21723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Бизнес-эффект: измерения и сценарий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424952-4C06-4FDF-9441-5F29B960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BC7817-5B1E-4C7D-A4D1-B5CB8A06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1FDBA-F3C4-485D-95DD-447B9BFF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6210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Измерено на test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D7FBE-4417-4392-A300-6C8DC373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14575"/>
            <a:ext cx="50482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Пакет из 8 обращений: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медиана 12.5 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Доля предложенных эскалаций: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49.1%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Автономное исполнение: отсутствует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E9C28-6904-4F94-B6BF-193B0D52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621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Сценарная экономия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805C0B-7A81-474E-98B5-32E6052D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14575"/>
            <a:ext cx="50482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1000 обращений в месяц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60% подходят для помощи AI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5 → 2 минуты работы оператора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Потенциал: 30 часов в месяц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до затрат на контроль и исключения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6C57B-A6C9-4D3D-806D-9F45F93B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Задержка измерена в общей desktop-сессии; игра могла конкурировать за GPU.</a:t>
            </a:r>
          </a:p>
          <a:p xmlns:a="http://schemas.openxmlformats.org/drawingml/2006/main">
            <a:pPr>
              <a:defRPr sz="1725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Для бизнеса ещё нужен замер работы оператора на реальном потоке.</a:t>
            </a:r>
          </a:p>
        </p:txBody>
      </p:sp>
    </p:spTree>
    <p:extLst>
      <p:ext uri="{BB962C8B-B14F-4D97-AF65-F5344CB8AC3E}">
        <p14:creationId xmlns:p14="http://schemas.microsoft.com/office/powerpoint/2010/main" val="1791365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2CA85-36B2-47DE-8D33-67EC4744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82B3B"/>
                </a:solidFill>
                <a:latin typeface="Arial"/>
                <a:ea typeface="Arial"/>
                <a:cs typeface="Arial"/>
              </a:rPr>
              <a:t>Артефакты и следующие проверки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5E499-1FBD-4926-86B2-F9214DFA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53175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SUPPORT-JSON ·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BFAEF4-2DDA-4145-B776-86AABF25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53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1D7B4-7C5E-4F01-A813-C8414812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90675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Готовая основа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13AAF-29BD-43E4-B2AC-BE5A8C6A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5048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LoRA-адаптер и инструкция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Генератор и замороженные splits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Сырые прогнозы и метрики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Локальная операторская демка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Объяснимый учебный эксперимент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DDF91-8EEE-459C-94D3-2572756F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90675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45B8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5B85"/>
                </a:solidFill>
                <a:latin typeface="Arial"/>
                <a:ea typeface="Arial"/>
                <a:cs typeface="Arial"/>
              </a:rPr>
              <a:t>Перед публичным выпуском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270DB-F57B-477A-A9E6-D4BEC3CE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5048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Независимое ревью ответов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Естественные русские переписки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Больше критических ситуаций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Сравнение с крупными моделями</a:t>
            </a:r>
          </a:p>
          <a:p xmlns:a="http://schemas.openxmlformats.org/drawingml/2006/main">
            <a:pPr>
              <a:defRPr sz="2250" b="0">
                <a:solidFill>
                  <a:srgbClr val="18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2B3B"/>
                </a:solidFill>
                <a:latin typeface="Arial"/>
                <a:ea typeface="Arial"/>
                <a:cs typeface="Arial"/>
              </a:rPr>
              <a:t>Проверка на другом компьютере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0D16F-054D-48A5-AD93-FA7F1C73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340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57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575"/>
                </a:solidFill>
                <a:latin typeface="Arial"/>
                <a:ea typeface="Arial"/>
                <a:cs typeface="Arial"/>
              </a:rPr>
              <a:t>Перенос на произвольные правила и 100 скачиваний в месяц не доказаны.</a:t>
            </a:r>
          </a:p>
        </p:txBody>
      </p:sp>
    </p:spTree>
    <p:extLst>
      <p:ext uri="{BB962C8B-B14F-4D97-AF65-F5344CB8AC3E}">
        <p14:creationId xmlns:p14="http://schemas.microsoft.com/office/powerpoint/2010/main" val="18331681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2026-09-17T19:13:13.4650000Z</dcterms:created>
  <dcterms:modified xsi:type="dcterms:W3CDTF">2026-09-17T19:13:13.4650000Z</dcterms:modified>
</coreProperties>
</file>